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87" r:id="rId5"/>
    <p:sldId id="263" r:id="rId6"/>
    <p:sldId id="264" r:id="rId7"/>
    <p:sldId id="294" r:id="rId8"/>
    <p:sldId id="295" r:id="rId9"/>
    <p:sldId id="296" r:id="rId10"/>
    <p:sldId id="297" r:id="rId11"/>
    <p:sldId id="265" r:id="rId12"/>
    <p:sldId id="298" r:id="rId13"/>
    <p:sldId id="299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6957" autoAdjust="0"/>
  </p:normalViewPr>
  <p:slideViewPr>
    <p:cSldViewPr snapToGrid="0" snapToObjects="1">
      <p:cViewPr varScale="1">
        <p:scale>
          <a:sx n="68" d="100"/>
          <a:sy n="68" d="100"/>
        </p:scale>
        <p:origin x="136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61EA3-CA85-4CF8-A0C9-FE14FA29FD8D}" type="datetimeFigureOut">
              <a:rPr lang="tr-TR" smtClean="0"/>
              <a:t>7.01.2023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1287-7124-4DF8-B613-0220DA33B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8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1287-7124-4DF8-B613-0220DA33BF8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1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t>7.01.2023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9" y="2614951"/>
            <a:ext cx="4509852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التطور الجنسي لدى الأطفال والتدريب على استخدام المرحاض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oogle Shape;129;p9">
            <a:extLst>
              <a:ext uri="{FF2B5EF4-FFF2-40B4-BE49-F238E27FC236}">
                <a16:creationId xmlns:a16="http://schemas.microsoft.com/office/drawing/2014/main" id="{1EDA48F3-C58C-4877-B011-4389970FECB3}"/>
              </a:ext>
            </a:extLst>
          </p:cNvPr>
          <p:cNvPicPr/>
          <p:nvPr/>
        </p:nvPicPr>
        <p:blipFill>
          <a:blip r:embed="rId3">
            <a:alphaModFix amt="50000"/>
          </a:blip>
          <a:srcRect l="-12450" t="-32137"/>
          <a:stretch/>
        </p:blipFill>
        <p:spPr>
          <a:xfrm>
            <a:off x="4344098" y="4429100"/>
            <a:ext cx="1249279" cy="116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يحدث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انخفاض في الاهتمام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الجنسي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في سن 7 – 10 سنوات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 من المهم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في هذه الفترات،  إعلام الأطفال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بالتغير والتطور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الجسدي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في مرحلة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المراهقة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يشاهد ارتفاع في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الطاقة الجنسية مع سن البلوغ.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يُشاهد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الاستمناء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ك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نشاط جنسي مشابه للحياة الجنسية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لدى 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لبالغين.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F10E10C-0417-7323-9462-676F0DA8C0DB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إن 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الأطفال مهتمون كثيراً بأجسادهم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70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توصيات للآباء والأمهات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66290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اسمحوا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لأطفالكم أن يطرحوا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أسئلة حول الجنس.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المعلومات الجنسية التي لا يتم نقلها بشكل صحيح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وتام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تزيد من الفضول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يخلق فكرة سلبية عن النشاط الجنسي. يجب أن يتم تقديم التربية الجنسية من قبل الوالدين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أولاً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جب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معرفة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أن الاهتمام الجنسي المبكر أمر طبيعي وصحي. اجعل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طف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لك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يشعرون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أن اهتماماته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وفضوله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أمر طبيعي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73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67857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قدموا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التربية الجنسية المناسبة لعمر طفلك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علم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أطفالك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الأسماء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الصحيح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لمناطق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خاصة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في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الجسم.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أي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قوموا 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استخدم مصطلحات "القضيب والمهبل".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قدموا شرحاً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لأطفالكم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حول أ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جس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ده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وأعضائهم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التناسلية 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لمسة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جيدة 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سيئة.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لا تقمع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فضول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الجنسي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لدى أطفالكم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.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جيب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بمقدار السؤال الذي يطرحه.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لا تصف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الاستمناء ولمس الأعضاء التناسلية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ك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سلوك خاطئ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حاول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جذب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انتباهه إلى اتجاه مختلف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عندما تصبح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العادة السري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كثيفة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ومستمرة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382DD61-F579-9C3D-4F40-4CB44048848F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توصيات للآباء والأمهات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3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8" y="2614951"/>
            <a:ext cx="4064541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شكراً لكم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21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oogle Shape;64;p2">
            <a:extLst>
              <a:ext uri="{FF2B5EF4-FFF2-40B4-BE49-F238E27FC236}">
                <a16:creationId xmlns:a16="http://schemas.microsoft.com/office/drawing/2014/main" id="{4CFDE7F8-3BD3-4A60-B75C-B61FBEABB5D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4895" y="1825221"/>
            <a:ext cx="2826720" cy="3657240"/>
          </a:xfrm>
          <a:prstGeom prst="roundRect">
            <a:avLst>
              <a:gd name="adj" fmla="val 78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60135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يمنح دفء وراحة وقوة الأم التي تحمل </a:t>
            </a:r>
            <a:r>
              <a:rPr lang="ar-SY" sz="3200" b="1" dirty="0">
                <a:solidFill>
                  <a:srgbClr val="203864"/>
                </a:solidFill>
                <a:cs typeface="Calibri"/>
              </a:rPr>
              <a:t>الطفل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بين ذراعيها الثقة والمتعة للطفل. إن تعابير وجه الأم ونبرة صوتها ورائحة جلدها وملمسها وطريقة حملها للطفل تضمن إزالة المشاعر المؤلمة غير السارة مثل الجوع والبرد والوحدة.</a:t>
            </a:r>
            <a:endParaRPr lang="ar-SA" sz="32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8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84" y="5822770"/>
            <a:ext cx="1067586" cy="181394"/>
          </a:xfrm>
          <a:prstGeom prst="rect">
            <a:avLst/>
          </a:prstGeom>
        </p:spPr>
      </p:pic>
      <p:sp>
        <p:nvSpPr>
          <p:cNvPr id="14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822770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التدريب على استخدام المرحاض والتبول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106478" y="2179490"/>
            <a:ext cx="4412223" cy="29091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600"/>
              </a:spcBef>
            </a:pPr>
            <a:r>
              <a:rPr lang="ar-SY" sz="2000" b="1" dirty="0">
                <a:solidFill>
                  <a:srgbClr val="203864"/>
                </a:solidFill>
                <a:cs typeface="Calibri"/>
              </a:rPr>
              <a:t>أسباب السلس البولي</a:t>
            </a:r>
          </a:p>
          <a:p>
            <a:pPr marL="290513" marR="5080" indent="-290513" algn="just" rtl="1">
              <a:spcBef>
                <a:spcPts val="600"/>
              </a:spcBef>
              <a:buFont typeface="+mj-lt"/>
              <a:buAutoNum type="arabicPeriod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التأخر في التحكم العصبي العضلي.</a:t>
            </a:r>
          </a:p>
          <a:p>
            <a:pPr marL="290513" marR="5080" indent="-290513" algn="just" rtl="1">
              <a:spcBef>
                <a:spcPts val="600"/>
              </a:spcBef>
              <a:buFont typeface="+mj-lt"/>
              <a:buAutoNum type="arabicPeriod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تدريب الوالدين غير المنتظم وغير الكافي على استخدام التواليت.</a:t>
            </a:r>
            <a:endParaRPr lang="tr-TR" sz="2000" dirty="0">
              <a:solidFill>
                <a:srgbClr val="203864"/>
              </a:solidFill>
              <a:cs typeface="Calibri"/>
            </a:endParaRPr>
          </a:p>
          <a:p>
            <a:pPr marL="290513" marR="5080" indent="-290513" algn="just" rtl="1">
              <a:spcBef>
                <a:spcPts val="600"/>
              </a:spcBef>
              <a:buFont typeface="+mj-lt"/>
              <a:buAutoNum type="arabicPeriod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يشاهد في حالات التوتر النفسي مثل ولادة شقيق جديد والانتقال إلى مكان آخر والاهتمام غير الكافي والغيرة والتسامح المفرط.</a:t>
            </a:r>
          </a:p>
          <a:p>
            <a:pPr marL="290513" marR="5080" indent="-290513" algn="just" rtl="1">
              <a:spcBef>
                <a:spcPts val="600"/>
              </a:spcBef>
              <a:buFont typeface="+mj-lt"/>
              <a:buAutoNum type="arabicPeriod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يكون بسبب الغضب من الأم أو لإثارة انتباهها.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065104" y="2192744"/>
            <a:ext cx="2586748" cy="275524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لا يتبول الطفل في حفاضه خلال النهار حتى سن الثانية مع بدء التحكم في المثانة.</a:t>
            </a:r>
          </a:p>
          <a:p>
            <a:pPr marL="12700"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في حين أننا ننتظر حدوث هذا التحكم ليلاً حتى سن 3.5.</a:t>
            </a:r>
          </a:p>
          <a:p>
            <a:pPr marL="12700"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في حال استمرار التبول اللاإرادي بعد سن الرابعة، فإنه يطلق عليه اسم "السلس البولي".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26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FC2E97B-5A8C-4798-BFE6-0BBFABC42734}"/>
              </a:ext>
            </a:extLst>
          </p:cNvPr>
          <p:cNvSpPr/>
          <p:nvPr/>
        </p:nvSpPr>
        <p:spPr>
          <a:xfrm>
            <a:off x="1929865" y="2579571"/>
            <a:ext cx="8332270" cy="2261937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</a:pPr>
            <a:r>
              <a:rPr lang="ar-SY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يوصى بالحصول على مساعدة من الأخصائي</a:t>
            </a:r>
          </a:p>
          <a:p>
            <a:pPr algn="ctr" rtl="1">
              <a:spcBef>
                <a:spcPts val="600"/>
              </a:spcBef>
            </a:pPr>
            <a:r>
              <a:rPr lang="ar-SY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حال استمرار التبول اللاإرادي بعد سن الرابعة.</a:t>
            </a:r>
            <a:endParaRPr lang="tr-TR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87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التطور الجنسي لدى الأطفال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9706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200" dirty="0">
                <a:solidFill>
                  <a:srgbClr val="C00000"/>
                </a:solidFill>
                <a:cs typeface="Calibri"/>
              </a:rPr>
              <a:t>تظهر المشاعر الجنسية الأولى بعد الولادة أثناء الاستحمام وتغيير الحفاضات.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قد يلمس الطفل في الأعمار المتقدمة أعضاءه التناسلية عن طريق الخطأ ويدرك أنها تمنحه المتعة. إن قيامه بهذا بشكل متكرر طبيعي وإنساني.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200" dirty="0">
                <a:solidFill>
                  <a:srgbClr val="0070C0"/>
                </a:solidFill>
                <a:cs typeface="Calibri"/>
              </a:rPr>
              <a:t>ينصب اهتمامه تماماً على الأعضاء التناسلية بين عمر 18 شهراً و2.5 سنة خلال مرحلة التعود على الحفاضات والمرحاض.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من المفيد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في هذه المرحلة انتهاج سلوك غير قسري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من شأنه أن ي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زيل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المخاوف.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7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oogle Shape;99;p4">
            <a:extLst>
              <a:ext uri="{FF2B5EF4-FFF2-40B4-BE49-F238E27FC236}">
                <a16:creationId xmlns:a16="http://schemas.microsoft.com/office/drawing/2014/main" id="{8B974516-5133-40AA-8E3B-2BD61755C01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417756" y="2105561"/>
            <a:ext cx="3333240" cy="323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936208" y="2179490"/>
            <a:ext cx="3582493" cy="260135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3200" dirty="0">
                <a:solidFill>
                  <a:srgbClr val="203864"/>
                </a:solidFill>
                <a:cs typeface="Calibri"/>
              </a:rPr>
              <a:t>يتعلم الأطفال الكثير من الأشياء حول النظر واللمس في السنتين الثانية والثالثة من العمر.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A4E5923-1108-7C13-196D-7CA03D6D7B05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إن 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الأطفال مهتمون كثيراً بأجسادهم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7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109;p6">
            <a:extLst>
              <a:ext uri="{FF2B5EF4-FFF2-40B4-BE49-F238E27FC236}">
                <a16:creationId xmlns:a16="http://schemas.microsoft.com/office/drawing/2014/main" id="{82CE4E0E-918E-43FA-A0EB-DB3CA5DFC15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32246" y="1605354"/>
            <a:ext cx="2472120" cy="266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oogle Shape;108;p6">
            <a:extLst>
              <a:ext uri="{FF2B5EF4-FFF2-40B4-BE49-F238E27FC236}">
                <a16:creationId xmlns:a16="http://schemas.microsoft.com/office/drawing/2014/main" id="{809701FD-E4E7-4DBA-932D-65DD2053D05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249283" y="3205213"/>
            <a:ext cx="1830924" cy="235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2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8712850" y="2179490"/>
            <a:ext cx="2805851" cy="324768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تبدأ الأسئلة حول اختلاف الجنس لدى الأطفال في سن الثانية من العمر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في حين أن الأسئلة حول الولادة تبدأ في سن الثالثة والرابعة من العمر.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91010B8-4B64-F648-AB44-C17C6418A4D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إن 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الأطفال مهتمون كثيراً بأجسادهم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41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61701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يزداد الاهتمام بالوالد من الجنس الآخر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في سن الرابعة والخامسة من العمر.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ينخرط الطفل في سلوكيات تشبه العادة السرية.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هذه الأمور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صحي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وطبيعي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ة.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يصبحون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أكثر وعيا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بهويتهم الجنسية. قد يشعرون بالخجل أثناء ارتداء أو خلع الملابس أو الاستحمام؛ لا 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دون أن يكون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هناك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آخرون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قربهم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يشعرون بالفضول حول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كيفية ولادتهم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بدلاً من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كيفية تشكلهم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 يبدأون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استخدام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ألفاظ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بذيئة ويستخدمون جملا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بذيئة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بشكل متكرر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على الرغم من معرفتهم بأنها م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عيبة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،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ويقومون بسلوكيات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التقليد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3FE8AB2-88C0-75CB-FA71-E005BE10FA20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إن 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الأطفال مهتمون كثيراً بأجسادهم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54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0322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يزداد اهتمام الأطفال بخصائصهم الجنسية وأعضائهم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خاصة في فترة ما قبل المدرسة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بعمر 3 – 6 سنوات.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يجب ختان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الأطفال الذكور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قبل أو بعد سن 3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6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سنوات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يجب ألا يخيف الكبار الأطفال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بأقوال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مثل "سأقطع قضيبك".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8CA5FFA8-70AA-EF3E-9332-30887C9B3522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إن 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الأطفال مهتمون كثيراً بأجسادهم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14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754</Words>
  <Application>Microsoft Office PowerPoint</Application>
  <PresentationFormat>Geniş ekran</PresentationFormat>
  <Paragraphs>72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Ramy Sheikh Muhammed</cp:lastModifiedBy>
  <cp:revision>81</cp:revision>
  <dcterms:created xsi:type="dcterms:W3CDTF">2020-11-02T08:42:42Z</dcterms:created>
  <dcterms:modified xsi:type="dcterms:W3CDTF">2023-01-07T09:48:08Z</dcterms:modified>
</cp:coreProperties>
</file>